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1"/>
  </p:notesMasterIdLst>
  <p:handoutMasterIdLst>
    <p:handoutMasterId r:id="rId32"/>
  </p:handoutMasterIdLst>
  <p:sldIdLst>
    <p:sldId id="329" r:id="rId2"/>
    <p:sldId id="332" r:id="rId3"/>
    <p:sldId id="331" r:id="rId4"/>
    <p:sldId id="330" r:id="rId5"/>
    <p:sldId id="272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5" r:id="rId20"/>
    <p:sldId id="283" r:id="rId21"/>
    <p:sldId id="281" r:id="rId22"/>
    <p:sldId id="273" r:id="rId23"/>
    <p:sldId id="328" r:id="rId24"/>
    <p:sldId id="287" r:id="rId25"/>
    <p:sldId id="307" r:id="rId26"/>
    <p:sldId id="306" r:id="rId27"/>
    <p:sldId id="323" r:id="rId28"/>
    <p:sldId id="333" r:id="rId29"/>
    <p:sldId id="324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5F5F5F"/>
    <a:srgbClr val="008000"/>
    <a:srgbClr val="FF3300"/>
    <a:srgbClr val="006600"/>
    <a:srgbClr val="CC3300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5" autoAdjust="0"/>
    <p:restoredTop sz="94589" autoAdjust="0"/>
  </p:normalViewPr>
  <p:slideViewPr>
    <p:cSldViewPr>
      <p:cViewPr>
        <p:scale>
          <a:sx n="66" d="100"/>
          <a:sy n="66" d="100"/>
        </p:scale>
        <p:origin x="-994" y="3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-190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ru-RU"/>
              <a:t>ГК "Силтэк"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5F3CDBD-0041-440D-87B1-191B8D7E3E0F}" type="datetimeFigureOut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7A47C6-AECD-4E3C-8A8F-478F580490C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23529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ru-RU"/>
              <a:t>ГК "Силтэк"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B266F5-2BBB-4876-822E-4583300036B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222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5844" name="Верхний колонтитул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smtClean="0"/>
              <a:t>ГК "Силтэк"</a:t>
            </a:r>
          </a:p>
        </p:txBody>
      </p:sp>
    </p:spTree>
    <p:extLst>
      <p:ext uri="{BB962C8B-B14F-4D97-AF65-F5344CB8AC3E}">
        <p14:creationId xmlns:p14="http://schemas.microsoft.com/office/powerpoint/2010/main" val="164896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5844" name="Верхний колонтитул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smtClean="0"/>
              <a:t>ГК "Силтэк"</a:t>
            </a:r>
          </a:p>
        </p:txBody>
      </p:sp>
    </p:spTree>
    <p:extLst>
      <p:ext uri="{BB962C8B-B14F-4D97-AF65-F5344CB8AC3E}">
        <p14:creationId xmlns:p14="http://schemas.microsoft.com/office/powerpoint/2010/main" val="164896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5844" name="Верхний колонтитул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smtClean="0"/>
              <a:t>ГК "Силтэк"</a:t>
            </a:r>
          </a:p>
        </p:txBody>
      </p:sp>
    </p:spTree>
    <p:extLst>
      <p:ext uri="{BB962C8B-B14F-4D97-AF65-F5344CB8AC3E}">
        <p14:creationId xmlns:p14="http://schemas.microsoft.com/office/powerpoint/2010/main" val="164896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4820" name="Верхний колонтитул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smtClean="0"/>
              <a:t>ГК "Силтэк"</a:t>
            </a:r>
          </a:p>
        </p:txBody>
      </p:sp>
    </p:spTree>
    <p:extLst>
      <p:ext uri="{BB962C8B-B14F-4D97-AF65-F5344CB8AC3E}">
        <p14:creationId xmlns:p14="http://schemas.microsoft.com/office/powerpoint/2010/main" val="298537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DCFB4-B488-4FDF-BBC7-95928240B7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7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A1F0D-0C35-4888-88F4-F7CA7092CF4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2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BA942-D25E-40A6-9175-5E9B10D6B8A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69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54736-78A2-423B-B486-150EA172BF3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1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0E9C3-B1BC-4EC9-99EA-44AAF5FCE6C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77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88BA9-E9AB-4AB8-A7F0-B8FB08DF7B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6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51FD7-0AA3-40C3-B530-11982EBD49E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2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26786-631E-4F60-95FC-E0A630EA00A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08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7F272-F876-46C8-AD88-8F90ABCB12D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44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31A9B-5575-4FBE-8FFC-BA1EE97FD01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1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3BE1C-809F-4656-B63A-17AF745E2AD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10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246C193-868C-4215-9D23-8C578A31E36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299601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958350"/>
            <a:ext cx="9073008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8000"/>
                </a:solidFill>
              </a:rPr>
              <a:t>CASH-IN-TRANSIT</a:t>
            </a:r>
            <a:r>
              <a:rPr lang="ru-RU" sz="3200" b="1" dirty="0" smtClean="0">
                <a:solidFill>
                  <a:srgbClr val="008000"/>
                </a:solidFill>
              </a:rPr>
              <a:t>:</a:t>
            </a:r>
          </a:p>
          <a:p>
            <a:pPr algn="ctr"/>
            <a:r>
              <a:rPr lang="ru-RU" sz="3300" dirty="0" smtClean="0">
                <a:solidFill>
                  <a:srgbClr val="008000"/>
                </a:solidFill>
              </a:rPr>
              <a:t>новые технологии опломбирования/опечатывания </a:t>
            </a:r>
          </a:p>
          <a:p>
            <a:pPr algn="ctr"/>
            <a:r>
              <a:rPr lang="ru-RU" sz="3300" dirty="0" smtClean="0">
                <a:solidFill>
                  <a:srgbClr val="008000"/>
                </a:solidFill>
              </a:rPr>
              <a:t>в </a:t>
            </a:r>
            <a:r>
              <a:rPr lang="ru-RU" sz="3300" dirty="0">
                <a:solidFill>
                  <a:srgbClr val="008000"/>
                </a:solidFill>
              </a:rPr>
              <a:t>инкассации.</a:t>
            </a:r>
          </a:p>
          <a:p>
            <a:pPr algn="ctr"/>
            <a:endParaRPr lang="ru-RU" sz="2800" b="1" dirty="0">
              <a:solidFill>
                <a:srgbClr val="008000"/>
              </a:solidFill>
            </a:endParaRPr>
          </a:p>
        </p:txBody>
      </p:sp>
      <p:pic>
        <p:nvPicPr>
          <p:cNvPr id="5" name="Picture 5" descr="C:\Documents and Settings\jrudakova\Рабочий стол\Богатырев\Фото для презентации\Пластиковые карт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79516"/>
            <a:ext cx="2438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jrudakova\Рабочий стол\Богатырев\Фото для презентации\Монет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01988"/>
            <a:ext cx="2374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Leonyd\Desktop\avso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Leonyd\Desktop\images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21" y="4869160"/>
            <a:ext cx="242480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3" t="49374" r="2499" b="33125"/>
          <a:stretch>
            <a:fillRect/>
          </a:stretch>
        </p:blipFill>
        <p:spPr bwMode="auto">
          <a:xfrm>
            <a:off x="1259632" y="2564904"/>
            <a:ext cx="6790131" cy="28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3" t="68124" r="2499" b="13750"/>
          <a:stretch>
            <a:fillRect/>
          </a:stretch>
        </p:blipFill>
        <p:spPr bwMode="auto">
          <a:xfrm>
            <a:off x="1400733" y="2637284"/>
            <a:ext cx="6555643" cy="287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t="57500" r="17500" b="26250"/>
          <a:stretch>
            <a:fillRect/>
          </a:stretch>
        </p:blipFill>
        <p:spPr bwMode="auto">
          <a:xfrm>
            <a:off x="1331640" y="2822005"/>
            <a:ext cx="6574893" cy="255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57500" r="62422" b="26250"/>
          <a:stretch>
            <a:fillRect/>
          </a:stretch>
        </p:blipFill>
        <p:spPr bwMode="auto">
          <a:xfrm>
            <a:off x="4474818" y="2745244"/>
            <a:ext cx="4057622" cy="26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8" t="57500" r="49374" b="26250"/>
          <a:stretch>
            <a:fillRect/>
          </a:stretch>
        </p:blipFill>
        <p:spPr bwMode="auto">
          <a:xfrm>
            <a:off x="1688796" y="2651198"/>
            <a:ext cx="2999740" cy="286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299601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33749" r="64375" b="46249"/>
          <a:stretch>
            <a:fillRect/>
          </a:stretch>
        </p:blipFill>
        <p:spPr bwMode="auto">
          <a:xfrm>
            <a:off x="1259632" y="2420888"/>
            <a:ext cx="6785397" cy="324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27499" r="64375" b="54375"/>
          <a:stretch>
            <a:fillRect/>
          </a:stretch>
        </p:blipFill>
        <p:spPr bwMode="auto">
          <a:xfrm>
            <a:off x="1309411" y="2781300"/>
            <a:ext cx="6718973" cy="29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43124" r="64531" b="39375"/>
          <a:stretch>
            <a:fillRect/>
          </a:stretch>
        </p:blipFill>
        <p:spPr bwMode="auto">
          <a:xfrm>
            <a:off x="1547664" y="2852738"/>
            <a:ext cx="6436220" cy="273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24374" r="64844" b="57500"/>
          <a:stretch>
            <a:fillRect/>
          </a:stretch>
        </p:blipFill>
        <p:spPr bwMode="auto">
          <a:xfrm>
            <a:off x="1331640" y="2781300"/>
            <a:ext cx="6776437" cy="302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26875" r="49374" b="56250"/>
          <a:stretch>
            <a:fillRect/>
          </a:stretch>
        </p:blipFill>
        <p:spPr bwMode="auto">
          <a:xfrm>
            <a:off x="1259632" y="2847974"/>
            <a:ext cx="6920070" cy="266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  <a:r>
              <a:rPr lang="en-US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Использование в </a:t>
            </a:r>
            <a:r>
              <a:rPr lang="ru-RU" sz="2000" dirty="0" err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спецконтейнерах</a:t>
            </a: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сейф пакет при нештатной ситуации либо протыкается иглами, либо разрушается при взрыве пиропатрона не препятствуя окрашиванию банкнот</a:t>
            </a: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Возможно применение нетканых материалов.  </a:t>
            </a:r>
            <a:endParaRPr lang="ru-RU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85" name="Picture 3" descr="C:\Documents and Settings\jrudakova\Мои документы\НОВЫЕ ПРОДУКТЫ\Секъюрпак-Т\Фото\vliestasc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852738"/>
            <a:ext cx="41116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C:\Documents and Settings\jrudakova\Мои документы\НОВЫЕ ПРОДУКТЫ\Секъюрпак-Т\Фото\vlies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62"/>
          <a:stretch>
            <a:fillRect/>
          </a:stretch>
        </p:blipFill>
        <p:spPr bwMode="auto">
          <a:xfrm>
            <a:off x="4859338" y="2997200"/>
            <a:ext cx="367347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b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eonyd\Desktop\avso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1618" y="1700808"/>
            <a:ext cx="7992888" cy="415498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2400" dirty="0" smtClean="0">
                <a:solidFill>
                  <a:srgbClr val="4D4D4D"/>
                </a:solidFill>
              </a:rPr>
              <a:t>     Современные   номерные   пломбы </a:t>
            </a:r>
            <a:r>
              <a:rPr lang="ru-RU" sz="2400" dirty="0">
                <a:solidFill>
                  <a:srgbClr val="4D4D4D"/>
                </a:solidFill>
              </a:rPr>
              <a:t>(в отличие от свинцовых и пластилиновых) – это </a:t>
            </a:r>
            <a:r>
              <a:rPr lang="ru-RU" sz="2400" b="1" dirty="0">
                <a:solidFill>
                  <a:srgbClr val="4D4D4D"/>
                </a:solidFill>
              </a:rPr>
              <a:t>одноразовые</a:t>
            </a:r>
            <a:r>
              <a:rPr lang="ru-RU" sz="2400" dirty="0">
                <a:solidFill>
                  <a:srgbClr val="4D4D4D"/>
                </a:solidFill>
              </a:rPr>
              <a:t> технические </a:t>
            </a:r>
            <a:r>
              <a:rPr lang="ru-RU" sz="2400" dirty="0" smtClean="0">
                <a:solidFill>
                  <a:srgbClr val="4D4D4D"/>
                </a:solidFill>
              </a:rPr>
              <a:t> средства </a:t>
            </a:r>
            <a:r>
              <a:rPr lang="ru-RU" sz="2400" dirty="0">
                <a:solidFill>
                  <a:srgbClr val="4D4D4D"/>
                </a:solidFill>
              </a:rPr>
              <a:t>– специфические </a:t>
            </a:r>
            <a:r>
              <a:rPr lang="ru-RU" sz="2400" dirty="0" err="1" smtClean="0">
                <a:solidFill>
                  <a:srgbClr val="4D4D4D"/>
                </a:solidFill>
              </a:rPr>
              <a:t>информа-ционные</a:t>
            </a:r>
            <a:r>
              <a:rPr lang="ru-RU" sz="2400" dirty="0" smtClean="0">
                <a:solidFill>
                  <a:srgbClr val="4D4D4D"/>
                </a:solidFill>
              </a:rPr>
              <a:t>   носители  </a:t>
            </a:r>
            <a:r>
              <a:rPr lang="ru-RU" sz="2400" dirty="0" err="1" smtClean="0">
                <a:solidFill>
                  <a:srgbClr val="4D4D4D"/>
                </a:solidFill>
              </a:rPr>
              <a:t>криминалистически</a:t>
            </a:r>
            <a:r>
              <a:rPr lang="ru-RU" sz="2400" dirty="0" smtClean="0">
                <a:solidFill>
                  <a:srgbClr val="4D4D4D"/>
                </a:solidFill>
              </a:rPr>
              <a:t> </a:t>
            </a:r>
            <a:r>
              <a:rPr lang="ru-RU" sz="2400" dirty="0">
                <a:solidFill>
                  <a:srgbClr val="4D4D4D"/>
                </a:solidFill>
              </a:rPr>
              <a:t>значимой информации, выраженной в устойчивой </a:t>
            </a:r>
            <a:r>
              <a:rPr lang="ru-RU" sz="2400" dirty="0" smtClean="0">
                <a:solidFill>
                  <a:srgbClr val="4D4D4D"/>
                </a:solidFill>
              </a:rPr>
              <a:t>совокупности </a:t>
            </a:r>
            <a:r>
              <a:rPr lang="ru-RU" sz="2400" dirty="0">
                <a:solidFill>
                  <a:srgbClr val="4D4D4D"/>
                </a:solidFill>
              </a:rPr>
              <a:t>двух групп признаков: подлинности и </a:t>
            </a:r>
            <a:r>
              <a:rPr lang="ru-RU" sz="2400" dirty="0" smtClean="0">
                <a:solidFill>
                  <a:srgbClr val="4D4D4D"/>
                </a:solidFill>
              </a:rPr>
              <a:t>целостности </a:t>
            </a:r>
            <a:r>
              <a:rPr lang="ru-RU" sz="2400" dirty="0">
                <a:solidFill>
                  <a:srgbClr val="4D4D4D"/>
                </a:solidFill>
              </a:rPr>
              <a:t>механизма (системы), обеспечивающей преграждение несанкционированного вскрытия и повторной установки. Требования к этим </a:t>
            </a:r>
            <a:r>
              <a:rPr lang="ru-RU" sz="2400" dirty="0" smtClean="0">
                <a:solidFill>
                  <a:srgbClr val="4D4D4D"/>
                </a:solidFill>
              </a:rPr>
              <a:t>изделиям в </a:t>
            </a:r>
            <a:r>
              <a:rPr lang="ru-RU" sz="2400" dirty="0">
                <a:solidFill>
                  <a:srgbClr val="4D4D4D"/>
                </a:solidFill>
              </a:rPr>
              <a:t>Украине закреплены в </a:t>
            </a:r>
            <a:r>
              <a:rPr lang="ru-RU" sz="2000" b="1" dirty="0">
                <a:solidFill>
                  <a:srgbClr val="4D4D4D"/>
                </a:solidFill>
              </a:rPr>
              <a:t>ДСТУ 4551-2006 «</a:t>
            </a:r>
            <a:r>
              <a:rPr lang="ru-RU" sz="2000" b="1" dirty="0" err="1">
                <a:solidFill>
                  <a:srgbClr val="4D4D4D"/>
                </a:solidFill>
              </a:rPr>
              <a:t>Пломби</a:t>
            </a:r>
            <a:r>
              <a:rPr lang="ru-RU" sz="2000" b="1" dirty="0">
                <a:solidFill>
                  <a:srgbClr val="4D4D4D"/>
                </a:solidFill>
              </a:rPr>
              <a:t> </a:t>
            </a:r>
            <a:r>
              <a:rPr lang="ru-RU" sz="2000" b="1" dirty="0" err="1">
                <a:solidFill>
                  <a:srgbClr val="4D4D4D"/>
                </a:solidFill>
              </a:rPr>
              <a:t>індикаторні</a:t>
            </a:r>
            <a:r>
              <a:rPr lang="ru-RU" sz="2000" b="1" dirty="0">
                <a:solidFill>
                  <a:srgbClr val="4D4D4D"/>
                </a:solidFill>
              </a:rPr>
              <a:t>. </a:t>
            </a:r>
            <a:r>
              <a:rPr lang="ru-RU" sz="2000" b="1" dirty="0" err="1">
                <a:solidFill>
                  <a:srgbClr val="4D4D4D"/>
                </a:solidFill>
              </a:rPr>
              <a:t>Стійкість</a:t>
            </a:r>
            <a:r>
              <a:rPr lang="ru-RU" sz="2000" b="1" dirty="0">
                <a:solidFill>
                  <a:srgbClr val="4D4D4D"/>
                </a:solidFill>
              </a:rPr>
              <a:t> до </a:t>
            </a:r>
            <a:r>
              <a:rPr lang="ru-RU" sz="2000" b="1" dirty="0" err="1">
                <a:solidFill>
                  <a:srgbClr val="4D4D4D"/>
                </a:solidFill>
              </a:rPr>
              <a:t>маніпулювання</a:t>
            </a:r>
            <a:r>
              <a:rPr lang="ru-RU" sz="2000" b="1" dirty="0">
                <a:solidFill>
                  <a:srgbClr val="4D4D4D"/>
                </a:solidFill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31884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60350" y="1052513"/>
            <a:ext cx="842645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АЛЬФА-М / АЛЬФА-МК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Универсальные индикаторные пломбы высокой степени надежности</a:t>
            </a:r>
            <a:endParaRPr lang="ru-RU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531" name="Picture 6" descr="MZ7O74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12642" r="9398" b="6750"/>
          <a:stretch>
            <a:fillRect/>
          </a:stretch>
        </p:blipFill>
        <p:spPr bwMode="auto">
          <a:xfrm>
            <a:off x="260350" y="1844675"/>
            <a:ext cx="3632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C:\Documents and Settings\jrudakova\Рабочий стол\Богатырев\Фото для презентации\box_alpha-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2636838"/>
            <a:ext cx="451961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C:\Documents and Settings\jrudakova\Рабочий стол\Богатырев\Фото для презентации\alpha-mk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973513"/>
            <a:ext cx="40227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l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299601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eonyd\Desktop\avso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АКУЛА® -М / АКУЛА® -М3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Отличное решение по опечатыванию мешков </a:t>
            </a:r>
          </a:p>
          <a:p>
            <a:pPr algn="r" eaLnBrk="1" hangingPunct="1">
              <a:buFontTx/>
              <a:buNone/>
            </a:pPr>
            <a:endParaRPr lang="ru-RU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555" name="Picture 3" descr="C:\Documents and Settings\jrudakova\Рабочий стол\silech_acula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4113"/>
            <a:ext cx="302418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:\Documents and Settings\jrudakova\Рабочий стол\Богатырев\Фото для презентации\akula-m3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97646"/>
            <a:ext cx="40020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C:\Documents and Settings\jrudakova\Рабочий стол\Богатырев\Фото для презентации\Акул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452688"/>
            <a:ext cx="46688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l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eonyd\Desktop\avso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904081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ПЛОМБЫ-НАКЛЕЙКИ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Для опечатывания объектов, на которых пластиковые </a:t>
            </a:r>
            <a:r>
              <a:rPr lang="ru-RU" sz="2000" dirty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индикаторные пломбы </a:t>
            </a: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невозможно применить по технологическим причинам</a:t>
            </a:r>
            <a:endParaRPr lang="ru-RU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2" name="Rectangle 3"/>
          <p:cNvSpPr txBox="1">
            <a:spLocks noChangeArrowheads="1"/>
          </p:cNvSpPr>
          <p:nvPr/>
        </p:nvSpPr>
        <p:spPr bwMode="auto">
          <a:xfrm>
            <a:off x="2001124" y="2204864"/>
            <a:ext cx="674734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b="1" dirty="0">
                <a:solidFill>
                  <a:srgbClr val="5F5F5F"/>
                </a:solidFill>
                <a:cs typeface="Tahoma" panose="020B0604030504040204" pitchFamily="34" charset="0"/>
              </a:rPr>
              <a:t>5 степеней защиты</a:t>
            </a:r>
          </a:p>
          <a:p>
            <a:pPr algn="just" eaLnBrk="1" hangingPunct="1"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При отклеивании на материале наклейки проявляются предупреждающие надписи, неисчезающие при повторном наклеивании, что исключает возможность вскрытия наклейки без видимых следов.</a:t>
            </a:r>
          </a:p>
          <a:p>
            <a:pPr algn="just" eaLnBrk="1" hangingPunct="1"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При попытке вскрытия с помощью термического воздействия выше температуры +85°С на </a:t>
            </a:r>
            <a:r>
              <a:rPr lang="ru-RU" sz="1600" dirty="0" smtClean="0">
                <a:solidFill>
                  <a:srgbClr val="5F5F5F"/>
                </a:solidFill>
                <a:cs typeface="Tahoma" panose="020B0604030504040204" pitchFamily="34" charset="0"/>
              </a:rPr>
              <a:t>наклейке </a:t>
            </a: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проявляется </a:t>
            </a:r>
            <a:r>
              <a:rPr lang="ru-RU" sz="1600" dirty="0" err="1">
                <a:solidFill>
                  <a:srgbClr val="5F5F5F"/>
                </a:solidFill>
                <a:cs typeface="Tahoma" panose="020B0604030504040204" pitchFamily="34" charset="0"/>
              </a:rPr>
              <a:t>термохромный</a:t>
            </a: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 рисунок в виде черной сетки.</a:t>
            </a:r>
          </a:p>
          <a:p>
            <a:pPr algn="just" eaLnBrk="1" hangingPunct="1"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Благодаря специальному клею, </a:t>
            </a:r>
            <a:r>
              <a:rPr lang="ru-RU" sz="1600" dirty="0" smtClean="0">
                <a:solidFill>
                  <a:srgbClr val="5F5F5F"/>
                </a:solidFill>
                <a:cs typeface="Tahoma" panose="020B0604030504040204" pitchFamily="34" charset="0"/>
              </a:rPr>
              <a:t>пломба-</a:t>
            </a:r>
            <a:r>
              <a:rPr lang="ru-RU" sz="1600" dirty="0" smtClean="0">
                <a:solidFill>
                  <a:srgbClr val="5F5F5F"/>
                </a:solidFill>
                <a:cs typeface="Tahoma" panose="020B0604030504040204" pitchFamily="34" charset="0"/>
              </a:rPr>
              <a:t>наклейка </a:t>
            </a: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срабатывает даже при низких температурах или после воздействия замораживающих составов.</a:t>
            </a:r>
          </a:p>
          <a:p>
            <a:pPr algn="just" eaLnBrk="1" hangingPunct="1"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Каждая </a:t>
            </a:r>
            <a:r>
              <a:rPr lang="ru-RU" sz="1600" dirty="0" smtClean="0">
                <a:solidFill>
                  <a:srgbClr val="5F5F5F"/>
                </a:solidFill>
                <a:cs typeface="Tahoma" panose="020B0604030504040204" pitchFamily="34" charset="0"/>
              </a:rPr>
              <a:t>наклейка </a:t>
            </a: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имеет уникальный неповторяющийся номер, что исключает возможность ее подмены.</a:t>
            </a:r>
          </a:p>
          <a:p>
            <a:pPr algn="just" eaLnBrk="1" hangingPunct="1">
              <a:spcBef>
                <a:spcPct val="20000"/>
              </a:spcBef>
              <a:buFont typeface="Calibri" panose="020F0502020204030204" pitchFamily="34" charset="0"/>
              <a:buAutoNum type="arabicPeriod"/>
            </a:pP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Под воздействием УФ-лучей проявляется свечение </a:t>
            </a:r>
            <a:r>
              <a:rPr lang="ru-RU" sz="1600" dirty="0" err="1">
                <a:solidFill>
                  <a:srgbClr val="5F5F5F"/>
                </a:solidFill>
                <a:cs typeface="Tahoma" panose="020B0604030504040204" pitchFamily="34" charset="0"/>
              </a:rPr>
              <a:t>термохромного</a:t>
            </a:r>
            <a:r>
              <a:rPr lang="ru-RU" sz="1600" dirty="0">
                <a:solidFill>
                  <a:srgbClr val="5F5F5F"/>
                </a:solidFill>
                <a:cs typeface="Tahoma" panose="020B0604030504040204" pitchFamily="34" charset="0"/>
              </a:rPr>
              <a:t> рисунка. Отсутствие свечения говорит о попытке вскрытия с помощью спиртосодержащих жидкостей или растворителей.</a:t>
            </a:r>
            <a:endParaRPr lang="ru-RU" sz="1600" b="1" dirty="0">
              <a:solidFill>
                <a:srgbClr val="5F5F5F"/>
              </a:solidFill>
              <a:cs typeface="Tahoma" panose="020B0604030504040204" pitchFamily="34" charset="0"/>
            </a:endParaRPr>
          </a:p>
        </p:txBody>
      </p:sp>
      <p:pic>
        <p:nvPicPr>
          <p:cNvPr id="10" name="Picture 5" descr="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eonyd\Desktop\avso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Leonyd\Desktop\main-imag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2" y="1484783"/>
            <a:ext cx="1755982" cy="51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19957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ПЛОМБЫ-НАКЛЕЙКИ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2000" dirty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опечатывания объектов, на которых пластиковые индикаторные пломбы невозможно применить по технологическим причинам</a:t>
            </a:r>
          </a:p>
        </p:txBody>
      </p:sp>
      <p:pic>
        <p:nvPicPr>
          <p:cNvPr id="25605" name="Picture 6" descr="C:\Documents and Settings\jrudakova\Рабочий стол\Богатырев\Фото для презентации\Сил Лэйблз-2 на контейнере с деньгами из автома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4140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C:\Documents and Settings\jrudakova\Рабочий стол\Богатырев\Фото для презентации\Силкипер с СУ-наклейкой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8" y="2204864"/>
            <a:ext cx="35274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C:\Documents and Settings\jrudakova\Мои документы\Полиграфия\Буклет Банки\Фото сейф-пакеты и наклейки\Nakleiki_S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5283" r="5283" b="4929"/>
          <a:stretch>
            <a:fillRect/>
          </a:stretch>
        </p:blipFill>
        <p:spPr bwMode="auto">
          <a:xfrm>
            <a:off x="1954720" y="4221088"/>
            <a:ext cx="2185232" cy="218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l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eonyd\Desktop\avso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ПЛАСТИКОВЫЕ ПЕНАЛЫ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Пенал увеличенного размера 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для контроля доступа 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 ключам и смарт-картам</a:t>
            </a:r>
            <a:endParaRPr lang="ru-RU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627" name="Picture 9" descr="C:\Documents and Settings\jrudakova\Рабочий стол\Богатырев\Фото для презентации\Силкипер с СУ-наклейкой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6091" r="4237" b="6845"/>
          <a:stretch>
            <a:fillRect/>
          </a:stretch>
        </p:blipFill>
        <p:spPr bwMode="auto">
          <a:xfrm>
            <a:off x="395288" y="1484313"/>
            <a:ext cx="35750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r="12769" b="3210"/>
          <a:stretch>
            <a:fillRect/>
          </a:stretch>
        </p:blipFill>
        <p:spPr bwMode="auto">
          <a:xfrm>
            <a:off x="6084888" y="2736850"/>
            <a:ext cx="2519362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8" descr="C:\Documents and Settings\jrudakova\Рабочий стол\Богатырев\Фото для презентации\Силкипер с ПРК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7510"/>
          <a:stretch>
            <a:fillRect/>
          </a:stretch>
        </p:blipFill>
        <p:spPr bwMode="auto">
          <a:xfrm>
            <a:off x="2182813" y="3241675"/>
            <a:ext cx="34766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l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eonyd\Desktop\avso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ПЛАСТИКОВЫЕ ПЕНАЛЫ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Оснащен несколькими посадочными местами для опечатывания различными номерными   индикаторными пломбами</a:t>
            </a:r>
            <a:b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ru-RU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651" name="Picture 2" descr="C:\Documents and Settings\jrudakova\Рабочий стол\Богатырев\Фото для презентации\Силкипер-jопечатывание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10222"/>
            <a:ext cx="84391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C:\Documents and Settings\jrudakova\Рабочий стол\Богатырев\Фото для презентации\prk-1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538788"/>
            <a:ext cx="15224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b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eonyd\Desktop\avso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C:\Documents and Settings\jrudakova\Рабочий стол\Богатырев\Фото для презентации\Силкипер с карта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01800"/>
            <a:ext cx="316706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ПЛАСТИКОВЫЕ ПЕНАЛЫ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Пенал увеличенного размера 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для контроля доступа </a:t>
            </a:r>
          </a:p>
          <a:p>
            <a:pPr algn="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 ключам и смарт-картам</a:t>
            </a:r>
            <a:endParaRPr lang="ru-RU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676" name="Picture 10" descr="C:\Documents and Settings\jrudakova\Рабочий стол\Богатырев\Фото для презентации\Силкипер с ключом от Nauti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65263"/>
            <a:ext cx="24622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1" descr="C:\Documents and Settings\jrudakova\Рабочий стол\Богатырев\Фото для презентации\Силкипер с ключом от Wink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44900"/>
            <a:ext cx="3549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l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eonyd\Desktop\avso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052513"/>
            <a:ext cx="8229600" cy="5329237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ИНФОРМАЦИОННЫЕ ТЕХНОЛОГИИ </a:t>
            </a:r>
          </a:p>
          <a:p>
            <a:pPr algn="r" eaLnBrk="1" hangingPunct="1">
              <a:buFontTx/>
              <a:buNone/>
            </a:pPr>
            <a:endParaRPr lang="ru-RU" sz="2000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Каждый сейф-пакет и индикаторная пломба  имеет </a:t>
            </a:r>
            <a:r>
              <a:rPr lang="ru-RU" sz="2000" b="1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уникальный идентификационный </a:t>
            </a:r>
            <a:r>
              <a:rPr lang="ru-RU" sz="2000" b="1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номер (возможно нанесение </a:t>
            </a:r>
            <a:r>
              <a:rPr lang="ru-RU" sz="2000" b="1" dirty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ш</a:t>
            </a:r>
            <a:r>
              <a:rPr lang="ru-RU" sz="2000" b="1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трих-кода)</a:t>
            </a: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что позволяет внедрить автоматизированную систему управления процессами обращения денежной наличности в банках и инкассаторских компаниях.</a:t>
            </a:r>
            <a:endParaRPr lang="ru-RU" sz="2000" dirty="0" smtClean="0">
              <a:solidFill>
                <a:srgbClr val="FF3300"/>
              </a:solidFill>
            </a:endParaRPr>
          </a:p>
        </p:txBody>
      </p:sp>
      <p:pic>
        <p:nvPicPr>
          <p:cNvPr id="6" name="Picture 4" descr="securcash(1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08371"/>
            <a:ext cx="3631630" cy="246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ecurcash(5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52" y="3689075"/>
            <a:ext cx="3642596" cy="24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299601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eonyd\Desktop\avso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3528" y="1196107"/>
            <a:ext cx="82296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ИНФОРМАЦИОННЫЕ ТЕХНОЛОГИИ </a:t>
            </a:r>
          </a:p>
          <a:p>
            <a:pPr algn="r" eaLnBrk="1" hangingPunct="1">
              <a:buFontTx/>
              <a:buNone/>
            </a:pPr>
            <a:endParaRPr lang="ru-RU" sz="2000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2000" dirty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При нанесении на сейф-пакет </a:t>
            </a:r>
            <a:r>
              <a:rPr lang="ru-RU" sz="2000" dirty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индикаторную пломбу штрих-кода (</a:t>
            </a:r>
            <a:r>
              <a:rPr lang="en-US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QR</a:t>
            </a: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-кода), возможно автоматическое  или полуавтоматическое сканирование с интегрированием  программного обеспечения.</a:t>
            </a:r>
            <a:endParaRPr lang="ru-RU" sz="2000" dirty="0" smtClean="0">
              <a:solidFill>
                <a:srgbClr val="FF3300"/>
              </a:solidFill>
            </a:endParaRPr>
          </a:p>
        </p:txBody>
      </p:sp>
      <p:pic>
        <p:nvPicPr>
          <p:cNvPr id="7" name="Picture 5" descr="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299601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Leonyd\Desktop\avso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Leonyd\Desktop\QRcode_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7830630" cy="272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8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D:\Leonyd\Desktop\IMG_1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02" y="1340768"/>
            <a:ext cx="4080399" cy="47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95850" y="1916832"/>
            <a:ext cx="38526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F5F5F"/>
                </a:solidFill>
              </a:rPr>
              <a:t>Президент </a:t>
            </a:r>
            <a:r>
              <a:rPr lang="ru-RU" sz="2000" dirty="0" smtClean="0">
                <a:solidFill>
                  <a:srgbClr val="5F5F5F"/>
                </a:solidFill>
              </a:rPr>
              <a:t>АВСО - </a:t>
            </a:r>
            <a:r>
              <a:rPr lang="ru-RU" sz="2000" dirty="0" err="1">
                <a:solidFill>
                  <a:srgbClr val="5F5F5F"/>
                </a:solidFill>
              </a:rPr>
              <a:t>Цирень</a:t>
            </a:r>
            <a:endParaRPr lang="ru-RU" sz="2000" dirty="0">
              <a:solidFill>
                <a:srgbClr val="5F5F5F"/>
              </a:solidFill>
            </a:endParaRPr>
          </a:p>
          <a:p>
            <a:r>
              <a:rPr lang="ru-RU" sz="2000" dirty="0" smtClean="0">
                <a:solidFill>
                  <a:srgbClr val="5F5F5F"/>
                </a:solidFill>
              </a:rPr>
              <a:t>Ростислав </a:t>
            </a:r>
            <a:r>
              <a:rPr lang="ru-RU" sz="2000" dirty="0" err="1" smtClean="0">
                <a:solidFill>
                  <a:srgbClr val="5F5F5F"/>
                </a:solidFill>
              </a:rPr>
              <a:t>Олександрович</a:t>
            </a:r>
            <a:endParaRPr lang="ru-RU" sz="2000" dirty="0" smtClean="0">
              <a:solidFill>
                <a:srgbClr val="5F5F5F"/>
              </a:solidFill>
            </a:endParaRPr>
          </a:p>
          <a:p>
            <a:endParaRPr lang="ru-RU" sz="2000" dirty="0">
              <a:solidFill>
                <a:srgbClr val="5F5F5F"/>
              </a:solidFill>
            </a:endParaRPr>
          </a:p>
          <a:p>
            <a:endParaRPr lang="ru-RU" sz="2000" dirty="0" smtClean="0">
              <a:solidFill>
                <a:srgbClr val="5F5F5F"/>
              </a:solidFill>
            </a:endParaRPr>
          </a:p>
          <a:p>
            <a:r>
              <a:rPr lang="ru-RU" sz="2000" dirty="0" smtClean="0">
                <a:solidFill>
                  <a:srgbClr val="5F5F5F"/>
                </a:solidFill>
              </a:rPr>
              <a:t>АСОЦІАЦІЯ </a:t>
            </a:r>
            <a:r>
              <a:rPr lang="ru-RU" sz="2000" dirty="0">
                <a:solidFill>
                  <a:srgbClr val="5F5F5F"/>
                </a:solidFill>
              </a:rPr>
              <a:t>ВИРОБНИКІВ СИСТЕМ ОПЛОМБУВАННЯ</a:t>
            </a:r>
          </a:p>
          <a:p>
            <a:r>
              <a:rPr lang="ru-RU" sz="2000" dirty="0" err="1" smtClean="0">
                <a:solidFill>
                  <a:srgbClr val="5F5F5F"/>
                </a:solidFill>
              </a:rPr>
              <a:t>Україна</a:t>
            </a:r>
            <a:r>
              <a:rPr lang="ru-RU" sz="2000" dirty="0">
                <a:solidFill>
                  <a:srgbClr val="5F5F5F"/>
                </a:solidFill>
              </a:rPr>
              <a:t>, 02002, </a:t>
            </a:r>
            <a:r>
              <a:rPr lang="ru-RU" sz="2000" dirty="0" err="1" smtClean="0">
                <a:solidFill>
                  <a:srgbClr val="5F5F5F"/>
                </a:solidFill>
              </a:rPr>
              <a:t>Київ</a:t>
            </a:r>
            <a:r>
              <a:rPr lang="ru-RU" sz="2000" dirty="0">
                <a:solidFill>
                  <a:srgbClr val="5F5F5F"/>
                </a:solidFill>
              </a:rPr>
              <a:t>, </a:t>
            </a:r>
            <a:endParaRPr lang="ru-RU" sz="2000" dirty="0" smtClean="0">
              <a:solidFill>
                <a:srgbClr val="5F5F5F"/>
              </a:solidFill>
            </a:endParaRPr>
          </a:p>
          <a:p>
            <a:r>
              <a:rPr lang="ru-RU" sz="2000" dirty="0" err="1" smtClean="0">
                <a:solidFill>
                  <a:srgbClr val="5F5F5F"/>
                </a:solidFill>
              </a:rPr>
              <a:t>вул</a:t>
            </a:r>
            <a:r>
              <a:rPr lang="ru-RU" sz="2000" dirty="0">
                <a:solidFill>
                  <a:srgbClr val="5F5F5F"/>
                </a:solidFill>
              </a:rPr>
              <a:t>. </a:t>
            </a:r>
            <a:r>
              <a:rPr lang="ru-RU" sz="2000" dirty="0" err="1">
                <a:solidFill>
                  <a:srgbClr val="5F5F5F"/>
                </a:solidFill>
              </a:rPr>
              <a:t>Микільсько-Слобідська</a:t>
            </a:r>
            <a:r>
              <a:rPr lang="ru-RU" sz="2000" dirty="0">
                <a:solidFill>
                  <a:srgbClr val="5F5F5F"/>
                </a:solidFill>
              </a:rPr>
              <a:t>, 2б, </a:t>
            </a:r>
            <a:r>
              <a:rPr lang="ru-RU" sz="2000" dirty="0" err="1" smtClean="0">
                <a:solidFill>
                  <a:srgbClr val="5F5F5F"/>
                </a:solidFill>
              </a:rPr>
              <a:t>офіс</a:t>
            </a:r>
            <a:r>
              <a:rPr lang="ru-RU" sz="2000" dirty="0" smtClean="0">
                <a:solidFill>
                  <a:srgbClr val="5F5F5F"/>
                </a:solidFill>
              </a:rPr>
              <a:t> </a:t>
            </a:r>
            <a:r>
              <a:rPr lang="ru-RU" sz="2000" dirty="0">
                <a:solidFill>
                  <a:srgbClr val="5F5F5F"/>
                </a:solidFill>
              </a:rPr>
              <a:t>256</a:t>
            </a:r>
          </a:p>
          <a:p>
            <a:r>
              <a:rPr lang="ru-RU" sz="2000" dirty="0">
                <a:solidFill>
                  <a:srgbClr val="5F5F5F"/>
                </a:solidFill>
              </a:rPr>
              <a:t>т./ф. +380 44 331 34 46</a:t>
            </a:r>
          </a:p>
          <a:p>
            <a:r>
              <a:rPr lang="en-US" sz="2000" dirty="0" smtClean="0">
                <a:solidFill>
                  <a:srgbClr val="5F5F5F"/>
                </a:solidFill>
              </a:rPr>
              <a:t>avso@avso.org.ua</a:t>
            </a:r>
            <a:endParaRPr lang="ru-RU" sz="2000" dirty="0">
              <a:solidFill>
                <a:srgbClr val="5F5F5F"/>
              </a:solidFill>
            </a:endParaRPr>
          </a:p>
        </p:txBody>
      </p:sp>
      <p:pic>
        <p:nvPicPr>
          <p:cNvPr id="8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88840"/>
            <a:ext cx="806489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Путь к повышению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ru-RU" sz="2000" b="1" dirty="0">
                <a:solidFill>
                  <a:srgbClr val="008000"/>
                </a:solidFill>
              </a:rPr>
              <a:t>коммерческой </a:t>
            </a:r>
            <a:r>
              <a:rPr lang="ru-RU" sz="2000" b="1" dirty="0" smtClean="0">
                <a:solidFill>
                  <a:srgbClr val="008000"/>
                </a:solidFill>
              </a:rPr>
              <a:t>привлекательности инкассации </a:t>
            </a:r>
            <a:r>
              <a:rPr lang="ru-RU" sz="2000" b="1" dirty="0" smtClean="0">
                <a:solidFill>
                  <a:srgbClr val="008000"/>
                </a:solidFill>
              </a:rPr>
              <a:t>– СОВРЕМЕННЫЕ ТЕХНОЛОГИИ:</a:t>
            </a:r>
          </a:p>
          <a:p>
            <a:pPr algn="ctr"/>
            <a:endParaRPr lang="ru-RU" sz="2000" b="1" dirty="0" smtClean="0">
              <a:solidFill>
                <a:srgbClr val="008000"/>
              </a:solidFill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5F5F5F"/>
                </a:solidFill>
                <a:cs typeface="Tahoma" panose="020B0604030504040204" pitchFamily="34" charset="0"/>
              </a:rPr>
              <a:t>Сейф-пакеты и индикаторные пломбы</a:t>
            </a:r>
          </a:p>
          <a:p>
            <a:pPr marL="514350" indent="-514350">
              <a:buAutoNum type="arabicPeriod"/>
            </a:pPr>
            <a:endParaRPr lang="ru-RU" b="1" dirty="0" smtClean="0">
              <a:solidFill>
                <a:srgbClr val="5F5F5F"/>
              </a:solidFill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5F5F5F"/>
                </a:solidFill>
                <a:cs typeface="Tahoma" panose="020B0604030504040204" pitchFamily="34" charset="0"/>
              </a:rPr>
              <a:t>Совершенствование делового процесса</a:t>
            </a:r>
          </a:p>
          <a:p>
            <a:pPr marL="514350" indent="-514350">
              <a:buAutoNum type="arabicPeriod"/>
            </a:pPr>
            <a:endParaRPr lang="ru-RU" b="1" dirty="0" smtClean="0">
              <a:solidFill>
                <a:srgbClr val="5F5F5F"/>
              </a:solidFill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5F5F5F"/>
                </a:solidFill>
                <a:cs typeface="Tahoma" panose="020B0604030504040204" pitchFamily="34" charset="0"/>
              </a:rPr>
              <a:t>Специальное </a:t>
            </a:r>
            <a:r>
              <a:rPr lang="ru-RU" b="1" dirty="0">
                <a:solidFill>
                  <a:srgbClr val="5F5F5F"/>
                </a:solidFill>
                <a:cs typeface="Tahoma" panose="020B0604030504040204" pitchFamily="34" charset="0"/>
              </a:rPr>
              <a:t>программное и </a:t>
            </a:r>
            <a:r>
              <a:rPr lang="ru-RU" b="1" dirty="0" smtClean="0">
                <a:solidFill>
                  <a:srgbClr val="5F5F5F"/>
                </a:solidFill>
                <a:cs typeface="Tahoma" panose="020B0604030504040204" pitchFamily="34" charset="0"/>
              </a:rPr>
              <a:t>аппаратное обеспечение</a:t>
            </a:r>
          </a:p>
          <a:p>
            <a:pPr marL="514350" indent="-514350">
              <a:buAutoNum type="arabicPeriod"/>
            </a:pPr>
            <a:endParaRPr lang="ru-RU" b="1" dirty="0" smtClean="0">
              <a:solidFill>
                <a:srgbClr val="5F5F5F"/>
              </a:solidFill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5F5F5F"/>
                </a:solidFill>
                <a:cs typeface="Tahoma" panose="020B0604030504040204" pitchFamily="34" charset="0"/>
              </a:rPr>
              <a:t>Юридическое закрепление ответственности исполнителей с учетом новой технологии работы </a:t>
            </a:r>
            <a:endParaRPr lang="ru-RU" b="1" dirty="0">
              <a:solidFill>
                <a:srgbClr val="5F5F5F"/>
              </a:solidFill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rgbClr val="5F5F5F"/>
                </a:solidFill>
              </a:rPr>
              <a:t> </a:t>
            </a:r>
            <a:endParaRPr lang="ru-RU" b="1" dirty="0">
              <a:solidFill>
                <a:srgbClr val="5F5F5F"/>
              </a:solidFill>
            </a:endParaRPr>
          </a:p>
        </p:txBody>
      </p:sp>
      <p:pic>
        <p:nvPicPr>
          <p:cNvPr id="8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ЕЙФ-ПАКЕТЫ И ИНДИКАТОРНЫЕ ПЛОМБЫ В ПРОЦЕССЕ ИНКАССАЦИИ И ПЕРЕВОЗКИ ЦЕННОСТЕЙ В БАНКЕ </a:t>
            </a: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6" descr="securcash(4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31129"/>
            <a:ext cx="2326163" cy="336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ecurcash(2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36" y="2913790"/>
            <a:ext cx="2383584" cy="339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securcash(4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879363"/>
            <a:ext cx="2595961" cy="342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la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Leonyd\Desktop\avsologo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ctr" eaLnBrk="1" hangingPunct="1">
              <a:buFontTx/>
              <a:buNone/>
            </a:pPr>
            <a:r>
              <a:rPr lang="ru-RU" sz="20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Номерной одноразовый сейф-пакет для обеспечения сохранности вложений с 12-ю степенями защиты</a:t>
            </a:r>
            <a:endParaRPr lang="ru-RU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5" name="Picture 6" descr="C:\Documents and Settings\jrudakova\Рабочий стол\Богатырев\Фото для презентации\securepack-kc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420938"/>
            <a:ext cx="300355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C:\Documents and Settings\jrudakova\Рабочий стол\Богатырев\Фото для презентации\securepack-s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338388"/>
            <a:ext cx="306546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C:\Documents and Settings\jrudakova\Рабочий стол\Богатырев\Фото для презентации\securepack-s_open_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76475"/>
            <a:ext cx="3241675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l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eonyd\Desktop\avso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5184775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4D4D4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Преимущества перед традиционными </a:t>
            </a:r>
            <a:endParaRPr lang="en-US" sz="2000" b="1" dirty="0" smtClean="0">
              <a:solidFill>
                <a:srgbClr val="4D4D4D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4D4D4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инкассаторскими сумками</a:t>
            </a:r>
          </a:p>
          <a:p>
            <a:pPr algn="r" eaLnBrk="1" hangingPunct="1">
              <a:buFontTx/>
              <a:buNone/>
            </a:pPr>
            <a:endParaRPr lang="ru-RU" sz="2000" b="1" dirty="0" smtClean="0">
              <a:solidFill>
                <a:srgbClr val="4D4D4D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sz="16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Отказ от сумочного хозяйства (содержание в чистоте, высвобождение площадей и сотрудников, отказ от ручной работы по сортировке на складе).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sz="16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Снижение рисков по сохранности при перевозки и хранения наличности.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sz="16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Повышение удовлетворенности клиентов (применение современной упаковки/технологии, удобство, очень легкое и технологичное опечатывание).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sz="16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Отсутствие ошибок при учете и повторяемости номеров сумок (уникальный номер на каждом сейф-пакете).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sz="16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Возможность изменения дизайна и размера упаковок.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sz="16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Экономия времени инкассатора на точке (возможна автоматизация, очень просто проверить целостность).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sz="16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Возможность применения современных технологий при инкассации (контейнеры с окрашивающими элементами).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sz="1600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Возможность внедрения автоматизированной системы управления инкассацией и контроля движения упаковок с наличными.</a:t>
            </a:r>
          </a:p>
          <a:p>
            <a:pPr algn="r" eaLnBrk="1" hangingPunct="1">
              <a:buFontTx/>
              <a:buNone/>
            </a:pPr>
            <a:endParaRPr lang="ru-RU" b="1" dirty="0" smtClean="0">
              <a:solidFill>
                <a:srgbClr val="4D4D4D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" descr="bl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Leonyd\Desktop\avso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t="24374" r="17030" b="58125"/>
          <a:stretch>
            <a:fillRect/>
          </a:stretch>
        </p:blipFill>
        <p:spPr bwMode="auto">
          <a:xfrm>
            <a:off x="1691680" y="2708920"/>
            <a:ext cx="6121161" cy="25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3" t="41251" r="2499" b="38750"/>
          <a:stretch>
            <a:fillRect/>
          </a:stretch>
        </p:blipFill>
        <p:spPr bwMode="auto">
          <a:xfrm>
            <a:off x="1763688" y="2636267"/>
            <a:ext cx="5941864" cy="28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dirty="0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dirty="0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2" t="58125" r="2499" b="23750"/>
          <a:stretch>
            <a:fillRect/>
          </a:stretch>
        </p:blipFill>
        <p:spPr bwMode="auto">
          <a:xfrm>
            <a:off x="1547663" y="2558542"/>
            <a:ext cx="6392843" cy="28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3625"/>
            <a:ext cx="8229600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СЕКЪЮРПАК®</a:t>
            </a:r>
          </a:p>
          <a:p>
            <a:pPr algn="r" eaLnBrk="1" hangingPunct="1">
              <a:buFontTx/>
              <a:buNone/>
            </a:pPr>
            <a:r>
              <a:rPr lang="ru-RU" sz="2000" b="1" smtClean="0">
                <a:solidFill>
                  <a:srgbClr val="5F5F5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степеней защиты</a:t>
            </a:r>
            <a:endParaRPr lang="ru-RU" b="1" smtClean="0">
              <a:solidFill>
                <a:srgbClr val="5F5F5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1"/>
          <a:stretch>
            <a:fillRect/>
          </a:stretch>
        </p:blipFill>
        <p:spPr bwMode="auto">
          <a:xfrm>
            <a:off x="6552356" y="333375"/>
            <a:ext cx="39243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jrudakova\Рабочий стол\Богатырев\ПСУ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406"/>
            <a:ext cx="1749604" cy="7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onyd\Desktop\avso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0406"/>
            <a:ext cx="1619672" cy="7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2380</TotalTime>
  <Words>636</Words>
  <Application>Microsoft Office PowerPoint</Application>
  <PresentationFormat>Экран (4:3)</PresentationFormat>
  <Paragraphs>103</Paragraphs>
  <Slides>29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..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vita</dc:creator>
  <cp:lastModifiedBy>Boss</cp:lastModifiedBy>
  <cp:revision>185</cp:revision>
  <dcterms:created xsi:type="dcterms:W3CDTF">2009-11-19T08:12:18Z</dcterms:created>
  <dcterms:modified xsi:type="dcterms:W3CDTF">2013-09-10T12:30:10Z</dcterms:modified>
</cp:coreProperties>
</file>